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Poppins"/>
      <p:regular r:id="rId7"/>
      <p:bold r:id="rId8"/>
      <p:italic r:id="rId9"/>
      <p:boldItalic r:id="rId10"/>
    </p:embeddedFont>
    <p:embeddedFont>
      <p:font typeface="Fira Sans SemiBold"/>
      <p:regular r:id="rId11"/>
      <p:bold r:id="rId12"/>
      <p:italic r:id="rId13"/>
      <p:boldItalic r:id="rId14"/>
    </p:embeddedFont>
    <p:embeddedFont>
      <p:font typeface="Fira Sans"/>
      <p:regular r:id="rId15"/>
      <p:bold r:id="rId16"/>
      <p:italic r:id="rId17"/>
      <p:boldItalic r:id="rId18"/>
    </p:embeddedFont>
    <p:embeddedFont>
      <p:font typeface="Poppins ExtraBold"/>
      <p:bold r:id="rId19"/>
      <p:boldItalic r:id="rId20"/>
    </p:embeddedFont>
    <p:embeddedFont>
      <p:font typeface="Alfa Slab One"/>
      <p:regular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288">
          <p15:clr>
            <a:srgbClr val="9AA0A6"/>
          </p15:clr>
        </p15:guide>
        <p15:guide id="4" orient="horz" pos="288">
          <p15:clr>
            <a:srgbClr val="9AA0A6"/>
          </p15:clr>
        </p15:guide>
        <p15:guide id="5" orient="horz" pos="2952">
          <p15:clr>
            <a:srgbClr val="9AA0A6"/>
          </p15:clr>
        </p15:guide>
        <p15:guide id="6" pos="5472">
          <p15:clr>
            <a:srgbClr val="9AA0A6"/>
          </p15:clr>
        </p15:guide>
      </p15:sldGuideLst>
    </p:ext>
    <p:ext uri="GoogleSlidesCustomDataVersion2">
      <go:slidesCustomData xmlns:go="http://customooxmlschemas.google.com/" r:id="rId22" roundtripDataSignature="AMtx7mgveaXF0Tpe0jQZ+XsgNLJCn9+Y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288"/>
        <p:guide pos="288" orient="horz"/>
        <p:guide pos="2952" orient="horz"/>
        <p:guide pos="547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oppinsExtraBold-boldItalic.fntdata"/><Relationship Id="rId11" Type="http://schemas.openxmlformats.org/officeDocument/2006/relationships/font" Target="fonts/FiraSansSemiBold-regular.fntdata"/><Relationship Id="rId22" Type="http://customschemas.google.com/relationships/presentationmetadata" Target="metadata"/><Relationship Id="rId10" Type="http://schemas.openxmlformats.org/officeDocument/2006/relationships/font" Target="fonts/Poppins-boldItalic.fntdata"/><Relationship Id="rId21" Type="http://schemas.openxmlformats.org/officeDocument/2006/relationships/font" Target="fonts/AlfaSlabOne-regular.fntdata"/><Relationship Id="rId13" Type="http://schemas.openxmlformats.org/officeDocument/2006/relationships/font" Target="fonts/FiraSansSemiBold-italic.fntdata"/><Relationship Id="rId12" Type="http://schemas.openxmlformats.org/officeDocument/2006/relationships/font" Target="fonts/FiraSansSemiBold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oppins-italic.fntdata"/><Relationship Id="rId15" Type="http://schemas.openxmlformats.org/officeDocument/2006/relationships/font" Target="fonts/FiraSans-regular.fntdata"/><Relationship Id="rId14" Type="http://schemas.openxmlformats.org/officeDocument/2006/relationships/font" Target="fonts/FiraSansSemiBold-boldItalic.fntdata"/><Relationship Id="rId17" Type="http://schemas.openxmlformats.org/officeDocument/2006/relationships/font" Target="fonts/FiraSans-italic.fntdata"/><Relationship Id="rId16" Type="http://schemas.openxmlformats.org/officeDocument/2006/relationships/font" Target="fonts/FiraSans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oppinsExtraBold-bold.fntdata"/><Relationship Id="rId6" Type="http://schemas.openxmlformats.org/officeDocument/2006/relationships/slide" Target="slides/slide1.xml"/><Relationship Id="rId18" Type="http://schemas.openxmlformats.org/officeDocument/2006/relationships/font" Target="fonts/FiraSans-boldItalic.fntdata"/><Relationship Id="rId7" Type="http://schemas.openxmlformats.org/officeDocument/2006/relationships/font" Target="fonts/Poppins-regular.fntdata"/><Relationship Id="rId8" Type="http://schemas.openxmlformats.org/officeDocument/2006/relationships/font" Target="fonts/Poppi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" name="Google Shape;2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" name="Google Shape;11;p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2" name="Google Shape;12;p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3" name="Google Shape;13;p3"/>
          <p:cNvSpPr txBox="1"/>
          <p:nvPr>
            <p:ph idx="12" type="sldNum"/>
          </p:nvPr>
        </p:nvSpPr>
        <p:spPr>
          <a:xfrm>
            <a:off x="8559647" y="4837354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MAIN_POINT">
    <p:bg>
      <p:bgPr>
        <a:solidFill>
          <a:srgbClr val="FF8000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/>
          <p:nvPr>
            <p:ph type="title"/>
          </p:nvPr>
        </p:nvSpPr>
        <p:spPr>
          <a:xfrm>
            <a:off x="337850" y="526350"/>
            <a:ext cx="5683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4"/>
          <p:cNvSpPr txBox="1"/>
          <p:nvPr>
            <p:ph idx="12" type="sldNum"/>
          </p:nvPr>
        </p:nvSpPr>
        <p:spPr>
          <a:xfrm>
            <a:off x="8559647" y="4837354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CUSTOM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liverable - Blank">
  <p:cSld name="CUSTOM_1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/>
          <p:nvPr>
            <p:ph type="title"/>
          </p:nvPr>
        </p:nvSpPr>
        <p:spPr>
          <a:xfrm>
            <a:off x="369971" y="32849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ExtraBold"/>
              <a:buNone/>
              <a:defRPr b="0" sz="1600"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6"/>
          <p:cNvSpPr/>
          <p:nvPr/>
        </p:nvSpPr>
        <p:spPr>
          <a:xfrm flipH="1">
            <a:off x="457200" y="770243"/>
            <a:ext cx="463800" cy="54000"/>
          </a:xfrm>
          <a:prstGeom prst="rect">
            <a:avLst/>
          </a:prstGeom>
          <a:solidFill>
            <a:srgbClr val="FF8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E5444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ame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Poppins"/>
              <a:buNone/>
              <a:defRPr b="1" i="0" sz="3000" u="none" cap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Poppins"/>
              <a:buChar char="●"/>
              <a:defRPr b="0" i="0" sz="18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○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■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●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○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■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●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○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22222"/>
              </a:buClr>
              <a:buSzPts val="1400"/>
              <a:buFont typeface="Poppins"/>
              <a:buChar char="■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8559647" y="4837354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5500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"/>
          <p:cNvSpPr txBox="1"/>
          <p:nvPr>
            <p:ph type="title"/>
          </p:nvPr>
        </p:nvSpPr>
        <p:spPr>
          <a:xfrm>
            <a:off x="311700" y="216425"/>
            <a:ext cx="85206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20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Welcome to </a:t>
            </a:r>
            <a:r>
              <a:rPr lang="en" sz="2000">
                <a:solidFill>
                  <a:schemeClr val="lt1"/>
                </a:solidFill>
                <a:highlight>
                  <a:schemeClr val="dk1"/>
                </a:highlight>
                <a:latin typeface="Fira Sans"/>
                <a:ea typeface="Fira Sans"/>
                <a:cs typeface="Fira Sans"/>
                <a:sym typeface="Fira Sans"/>
              </a:rPr>
              <a:t>[UNIVERSITY NAME]</a:t>
            </a:r>
            <a:r>
              <a:rPr lang="en" sz="20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!</a:t>
            </a:r>
            <a:endParaRPr b="0" sz="1600">
              <a:solidFill>
                <a:schemeClr val="lt1"/>
              </a:solidFill>
              <a:latin typeface="Fira Sans SemiBold"/>
              <a:ea typeface="Fira Sans SemiBold"/>
              <a:cs typeface="Fira Sans SemiBold"/>
              <a:sym typeface="Fira Sans SemiBold"/>
            </a:endParaRPr>
          </a:p>
        </p:txBody>
      </p:sp>
      <p:sp>
        <p:nvSpPr>
          <p:cNvPr id="26" name="Google Shape;26;p1"/>
          <p:cNvSpPr txBox="1"/>
          <p:nvPr>
            <p:ph type="title"/>
          </p:nvPr>
        </p:nvSpPr>
        <p:spPr>
          <a:xfrm>
            <a:off x="311700" y="591523"/>
            <a:ext cx="85206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0" lang="en" sz="1600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rPr>
              <a:t>Save time for the best parts of college life with Grubhub Campus Dining.</a:t>
            </a:r>
            <a:endParaRPr b="0" sz="1600">
              <a:solidFill>
                <a:schemeClr val="lt1"/>
              </a:solidFill>
              <a:latin typeface="Fira Sans SemiBold"/>
              <a:ea typeface="Fira Sans SemiBold"/>
              <a:cs typeface="Fira Sans SemiBold"/>
              <a:sym typeface="Fira Sans SemiBold"/>
            </a:endParaRPr>
          </a:p>
        </p:txBody>
      </p:sp>
      <p:sp>
        <p:nvSpPr>
          <p:cNvPr id="27" name="Google Shape;27;p1"/>
          <p:cNvSpPr txBox="1"/>
          <p:nvPr/>
        </p:nvSpPr>
        <p:spPr>
          <a:xfrm>
            <a:off x="504100" y="2236448"/>
            <a:ext cx="2355300" cy="8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i="0" lang="en" sz="10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Order ahead from restaurants on campus with Grubhub, then pick up your food to enjoy at the library, dorm or wherever!</a:t>
            </a:r>
            <a:endParaRPr i="0" sz="10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8" name="Google Shape;28;p1"/>
          <p:cNvSpPr txBox="1"/>
          <p:nvPr/>
        </p:nvSpPr>
        <p:spPr>
          <a:xfrm>
            <a:off x="194850" y="4806605"/>
            <a:ext cx="8754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en" sz="8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*Valid on eligible orders. Additional fees apply. Grubhub reserves the right to modify or end this offer. Terms: https://lp.grubhub.com/legal-campus-orientation/</a:t>
            </a:r>
            <a:endParaRPr i="0" sz="8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9" name="Google Shape;29;p1"/>
          <p:cNvSpPr txBox="1"/>
          <p:nvPr/>
        </p:nvSpPr>
        <p:spPr>
          <a:xfrm>
            <a:off x="3563325" y="2236450"/>
            <a:ext cx="2196300" cy="8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i="0" lang="en" sz="10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You can use your campus card to pay with </a:t>
            </a:r>
            <a:r>
              <a:rPr i="0" lang="en" sz="10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Fira Sans"/>
                <a:ea typeface="Fira Sans"/>
                <a:cs typeface="Fira Sans"/>
                <a:sym typeface="Fira Sans"/>
              </a:rPr>
              <a:t>[DINING DOLLARS]</a:t>
            </a:r>
            <a:r>
              <a:rPr i="0" lang="en" sz="10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, or use a debit/credit card. Whatever works for you!</a:t>
            </a:r>
            <a:endParaRPr i="0" sz="1000" u="none" cap="none" strike="noStrike">
              <a:solidFill>
                <a:schemeClr val="lt1"/>
              </a:solidFill>
              <a:highlight>
                <a:srgbClr val="FFFFFF"/>
              </a:highlight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0" name="Google Shape;30;p1"/>
          <p:cNvSpPr txBox="1"/>
          <p:nvPr/>
        </p:nvSpPr>
        <p:spPr>
          <a:xfrm>
            <a:off x="6453575" y="2236441"/>
            <a:ext cx="2017500" cy="8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i="0" lang="en" sz="10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All </a:t>
            </a:r>
            <a:r>
              <a:rPr i="0" lang="en" sz="10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Fira Sans"/>
                <a:ea typeface="Fira Sans"/>
                <a:cs typeface="Fira Sans"/>
                <a:sym typeface="Fira Sans"/>
              </a:rPr>
              <a:t>[MASCOTS]</a:t>
            </a:r>
            <a:r>
              <a:rPr i="0" lang="en" sz="10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 can get Grubhub+ Student for FREE, which means unlimited $0 delivery fees.*</a:t>
            </a:r>
            <a:endParaRPr i="0" sz="10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31" name="Google Shape;31;p1"/>
          <p:cNvGrpSpPr/>
          <p:nvPr/>
        </p:nvGrpSpPr>
        <p:grpSpPr>
          <a:xfrm>
            <a:off x="2296625" y="3160271"/>
            <a:ext cx="4532125" cy="1180104"/>
            <a:chOff x="258150" y="3402078"/>
            <a:chExt cx="4532125" cy="1180104"/>
          </a:xfrm>
        </p:grpSpPr>
        <p:sp>
          <p:nvSpPr>
            <p:cNvPr id="32" name="Google Shape;32;p1"/>
            <p:cNvSpPr txBox="1"/>
            <p:nvPr/>
          </p:nvSpPr>
          <p:spPr>
            <a:xfrm>
              <a:off x="258150" y="3402078"/>
              <a:ext cx="20769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b="1" i="0" lang="en" sz="1500" u="none" cap="none" strike="noStrike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GET STARTED:</a:t>
              </a:r>
              <a:endParaRPr b="1" i="0" sz="1500" u="none" cap="none" strike="noStrike">
                <a:solidFill>
                  <a:schemeClr val="lt1"/>
                </a:solidFill>
                <a:highlight>
                  <a:srgbClr val="FFFFFF"/>
                </a:highlight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33" name="Google Shape;33;p1"/>
            <p:cNvSpPr txBox="1"/>
            <p:nvPr/>
          </p:nvSpPr>
          <p:spPr>
            <a:xfrm>
              <a:off x="258150" y="3697182"/>
              <a:ext cx="354000" cy="8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r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i="0" lang="en" sz="1300" u="none" cap="none" strike="noStrike">
                  <a:solidFill>
                    <a:schemeClr val="lt1"/>
                  </a:solidFill>
                  <a:latin typeface="Fira Sans SemiBold"/>
                  <a:ea typeface="Fira Sans SemiBold"/>
                  <a:cs typeface="Fira Sans SemiBold"/>
                  <a:sym typeface="Fira Sans SemiBold"/>
                </a:rPr>
                <a:t>1.</a:t>
              </a:r>
              <a:endParaRPr i="0" sz="1300" u="none" cap="none" strike="noStrike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endParaRPr>
            </a:p>
            <a:p>
              <a:pPr indent="0" lvl="0" marL="0" marR="0" rtl="0" algn="r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i="0" lang="en" sz="1300" u="none" cap="none" strike="noStrike">
                  <a:solidFill>
                    <a:schemeClr val="lt1"/>
                  </a:solidFill>
                  <a:latin typeface="Fira Sans SemiBold"/>
                  <a:ea typeface="Fira Sans SemiBold"/>
                  <a:cs typeface="Fira Sans SemiBold"/>
                  <a:sym typeface="Fira Sans SemiBold"/>
                </a:rPr>
                <a:t>2.</a:t>
              </a:r>
              <a:endParaRPr i="0" sz="1300" u="none" cap="none" strike="noStrike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endParaRPr>
            </a:p>
            <a:p>
              <a:pPr indent="0" lvl="0" marL="0" marR="0" rtl="0" algn="r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i="0" lang="en" sz="1300" u="none" cap="none" strike="noStrike">
                  <a:solidFill>
                    <a:schemeClr val="lt1"/>
                  </a:solidFill>
                  <a:latin typeface="Fira Sans SemiBold"/>
                  <a:ea typeface="Fira Sans SemiBold"/>
                  <a:cs typeface="Fira Sans SemiBold"/>
                  <a:sym typeface="Fira Sans SemiBold"/>
                </a:rPr>
                <a:t>3.</a:t>
              </a:r>
              <a:endParaRPr i="0" sz="1300" u="none" cap="none" strike="noStrike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endParaRPr>
            </a:p>
          </p:txBody>
        </p:sp>
        <p:sp>
          <p:nvSpPr>
            <p:cNvPr id="34" name="Google Shape;34;p1"/>
            <p:cNvSpPr txBox="1"/>
            <p:nvPr/>
          </p:nvSpPr>
          <p:spPr>
            <a:xfrm>
              <a:off x="612175" y="3697182"/>
              <a:ext cx="4178100" cy="8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i="0" lang="en" sz="1300" u="none" cap="none" strike="noStrike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Download the app</a:t>
              </a:r>
              <a:endParaRPr i="0" sz="13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i="0" lang="en" sz="1300" u="none" cap="none" strike="noStrike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Select </a:t>
              </a:r>
              <a:r>
                <a:rPr i="0" lang="en" sz="1300" u="none" cap="none" strike="noStrike">
                  <a:solidFill>
                    <a:schemeClr val="lt1"/>
                  </a:solidFill>
                  <a:highlight>
                    <a:schemeClr val="dk1"/>
                  </a:highlight>
                  <a:latin typeface="Fira Sans"/>
                  <a:ea typeface="Fira Sans"/>
                  <a:cs typeface="Fira Sans"/>
                  <a:sym typeface="Fira Sans"/>
                </a:rPr>
                <a:t>[UNIVERSITY NAME]</a:t>
              </a:r>
              <a:r>
                <a:rPr i="0" lang="en" sz="1300" u="none" cap="none" strike="noStrike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 under Campus Dining</a:t>
              </a:r>
              <a:endParaRPr i="0" sz="13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i="0" lang="en" sz="1300" u="none" cap="none" strike="noStrike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Add your campus card info </a:t>
              </a:r>
              <a:endParaRPr i="0" sz="13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sp>
        <p:nvSpPr>
          <p:cNvPr id="35" name="Google Shape;35;p1"/>
          <p:cNvSpPr txBox="1"/>
          <p:nvPr/>
        </p:nvSpPr>
        <p:spPr>
          <a:xfrm>
            <a:off x="1608525" y="4476200"/>
            <a:ext cx="592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That’s it! You’re ready for college-level dining this fall.</a:t>
            </a:r>
            <a:endParaRPr b="1" i="0" sz="14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6" name="Google Shape;36;p1"/>
          <p:cNvSpPr txBox="1"/>
          <p:nvPr/>
        </p:nvSpPr>
        <p:spPr>
          <a:xfrm>
            <a:off x="673075" y="2006554"/>
            <a:ext cx="2017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Skip waiting in line</a:t>
            </a:r>
            <a:endParaRPr b="1" i="0" sz="1100" u="none" cap="none" strike="noStrike">
              <a:solidFill>
                <a:schemeClr val="lt1"/>
              </a:solidFill>
              <a:highlight>
                <a:srgbClr val="FFFFFF"/>
              </a:highlight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7" name="Google Shape;37;p1"/>
          <p:cNvSpPr txBox="1"/>
          <p:nvPr/>
        </p:nvSpPr>
        <p:spPr>
          <a:xfrm>
            <a:off x="3553938" y="2006554"/>
            <a:ext cx="2017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Pay how you want</a:t>
            </a:r>
            <a:endParaRPr b="1" i="0" sz="1100" u="none" cap="none" strike="noStrike">
              <a:solidFill>
                <a:schemeClr val="lt1"/>
              </a:solidFill>
              <a:highlight>
                <a:srgbClr val="FFFFFF"/>
              </a:highlight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8" name="Google Shape;38;p1"/>
          <p:cNvSpPr txBox="1"/>
          <p:nvPr/>
        </p:nvSpPr>
        <p:spPr>
          <a:xfrm>
            <a:off x="6453563" y="2006554"/>
            <a:ext cx="2017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Enjoy student benefits</a:t>
            </a:r>
            <a:endParaRPr b="1" i="0" sz="1100" u="none" cap="none" strike="noStrike">
              <a:solidFill>
                <a:schemeClr val="lt1"/>
              </a:solidFill>
              <a:highlight>
                <a:srgbClr val="FFFFFF"/>
              </a:highlight>
              <a:latin typeface="Fira Sans"/>
              <a:ea typeface="Fira Sans"/>
              <a:cs typeface="Fira Sans"/>
              <a:sym typeface="Fira Sans"/>
            </a:endParaRPr>
          </a:p>
        </p:txBody>
      </p:sp>
      <p:cxnSp>
        <p:nvCxnSpPr>
          <p:cNvPr id="39" name="Google Shape;39;p1"/>
          <p:cNvCxnSpPr/>
          <p:nvPr/>
        </p:nvCxnSpPr>
        <p:spPr>
          <a:xfrm rot="10800000">
            <a:off x="863425" y="475550"/>
            <a:ext cx="1464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0" name="Google Shape;40;p1"/>
          <p:cNvCxnSpPr/>
          <p:nvPr/>
        </p:nvCxnSpPr>
        <p:spPr>
          <a:xfrm rot="10800000">
            <a:off x="6826775" y="475550"/>
            <a:ext cx="13677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" name="Google Shape;41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1864" y="648424"/>
            <a:ext cx="1653596" cy="1653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7488" y="960903"/>
            <a:ext cx="1105501" cy="1105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84988" y="1042900"/>
            <a:ext cx="1174175" cy="117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rubhub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